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Sofia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39" Type="http://schemas.openxmlformats.org/officeDocument/2006/relationships/font" Target="fonts/Sofia-regular.fntdata"/><Relationship Id="rId18" Type="http://schemas.openxmlformats.org/officeDocument/2006/relationships/slide" Target="slides/slide12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customXml" Target="../customXml/item3.xml"/><Relationship Id="rId7" Type="http://schemas.openxmlformats.org/officeDocument/2006/relationships/slide" Target="slides/slide1.xml"/><Relationship Id="rId20" Type="http://schemas.openxmlformats.org/officeDocument/2006/relationships/slide" Target="slides/slide14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1" Type="http://schemas.openxmlformats.org/officeDocument/2006/relationships/customXml" Target="../customXml/item2.xml"/><Relationship Id="rId24" Type="http://schemas.openxmlformats.org/officeDocument/2006/relationships/slide" Target="slides/slide18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customXml" Target="../customXml/item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31" Type="http://schemas.openxmlformats.org/officeDocument/2006/relationships/slide" Target="slides/slide2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2" Type="http://schemas.openxmlformats.org/officeDocument/2006/relationships/slide" Target="slides/slide1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3" Type="http://schemas.openxmlformats.org/officeDocument/2006/relationships/presProps" Target="presProps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4f8584afc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04f8584afc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04f8584afc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4f86fb55d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04f86fb55d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4f8584afc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4f8584afc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04f8584afc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bbe7618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fbbe7618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fbbe7618d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4f8584af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04f8584af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104f8584afc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4f8584af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04f8584af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104f8584afc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f86fb55d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04f86fb55d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104f86fb55d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4f8584afc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4f8584afc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04f8584afc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4f8584afc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4f8584afc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04f8584afc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4f8584afc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4f8584afc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04f8584afc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4f8584afc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4f8584afc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04f8584afc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4f8584afc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4f8584afc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04f8584afc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4f8584afc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104f8584afc_1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104f8584afc_1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4f8584afc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04f8584afc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04f8584afc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4f86fb55d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4f86fb55d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04f86fb55d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4f8584afc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04f8584afc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04f8584afc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4f86fb55d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04f86fb55d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4f8584afc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04f8584afc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04f8584afc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4f86fb55d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04f86fb55d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4f8584afc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04f8584afc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04f8584afc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4f86fb55d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04f86fb55d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ame, holding, table, person&#10;&#10;Description automatically generated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6" name="Google Shape;2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arrow&#10;&#10;Description automatically generated" id="92" name="Google Shape;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>
            <p:ph type="title"/>
          </p:nvPr>
        </p:nvSpPr>
        <p:spPr>
          <a:xfrm>
            <a:off x="448676" y="2020046"/>
            <a:ext cx="8190227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448676" y="1228188"/>
            <a:ext cx="8190227" cy="2437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99" name="Google Shape;9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 showMasterSp="0">
  <p:cSld name="1_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448676" y="2020046"/>
            <a:ext cx="8190227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448676" y="1228188"/>
            <a:ext cx="8190227" cy="2437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103" name="Google Shape;103;p12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07" name="Google Shape;10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09" name="Google Shape;10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69188" y="-629586"/>
            <a:ext cx="3621741" cy="362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380999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2" type="body"/>
          </p:nvPr>
        </p:nvSpPr>
        <p:spPr>
          <a:xfrm>
            <a:off x="6382871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ircular Photo">
  <p:cSld name="Text and Circular 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380999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1"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4"/>
          <p:cNvSpPr/>
          <p:nvPr>
            <p:ph idx="2" type="pic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Photo and Text">
  <p:cSld name="Square Photo and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6956424" y="2179479"/>
            <a:ext cx="4191001" cy="3411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710"/>
              <a:buNone/>
              <a:defRPr b="1" i="0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1"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5"/>
          <p:cNvSpPr/>
          <p:nvPr>
            <p:ph idx="2" type="pic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No Bullets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meter, clock&#10;&#10;Description automatically generated" id="143" name="Google Shape;14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81000" y="1788326"/>
            <a:ext cx="8655300" cy="4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ame&#10;&#10;Description automatically generated"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type="ctrTitle"/>
          </p:nvPr>
        </p:nvSpPr>
        <p:spPr>
          <a:xfrm>
            <a:off x="403122" y="73158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b="1" i="0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9"/>
          <p:cNvSpPr txBox="1"/>
          <p:nvPr>
            <p:ph idx="1" type="subTitle"/>
          </p:nvPr>
        </p:nvSpPr>
        <p:spPr>
          <a:xfrm>
            <a:off x="403122" y="3244341"/>
            <a:ext cx="9144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19"/>
          <p:cNvSpPr txBox="1"/>
          <p:nvPr>
            <p:ph idx="10" type="dt"/>
          </p:nvPr>
        </p:nvSpPr>
        <p:spPr>
          <a:xfrm>
            <a:off x="8382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4038600" y="755096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86106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19"/>
          <p:cNvSpPr txBox="1"/>
          <p:nvPr>
            <p:ph idx="2" type="body"/>
          </p:nvPr>
        </p:nvSpPr>
        <p:spPr>
          <a:xfrm>
            <a:off x="403122" y="4247375"/>
            <a:ext cx="6153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ctrTitle"/>
          </p:nvPr>
        </p:nvSpPr>
        <p:spPr>
          <a:xfrm>
            <a:off x="403122" y="73158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403122" y="3244341"/>
            <a:ext cx="9144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20"/>
          <p:cNvSpPr txBox="1"/>
          <p:nvPr>
            <p:ph idx="10" type="dt"/>
          </p:nvPr>
        </p:nvSpPr>
        <p:spPr>
          <a:xfrm>
            <a:off x="8382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1" type="ftr"/>
          </p:nvPr>
        </p:nvSpPr>
        <p:spPr>
          <a:xfrm>
            <a:off x="4038600" y="755096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6106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403122" y="4247375"/>
            <a:ext cx="6153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67" name="Google Shape;16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88" y="6158705"/>
            <a:ext cx="1283794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meter, clock&#10;&#10;Description automatically generated" id="169" name="Google Shape;16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381000" y="1788326"/>
            <a:ext cx="11430000" cy="4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5" name="Google Shape;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ircular Photo">
  <p:cSld name="Text and Circular Photo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381000" y="859536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380999" y="1798730"/>
            <a:ext cx="5428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1"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2"/>
          <p:cNvSpPr/>
          <p:nvPr>
            <p:ph idx="2" type="pic"/>
          </p:nvPr>
        </p:nvSpPr>
        <p:spPr>
          <a:xfrm>
            <a:off x="7621429" y="1928470"/>
            <a:ext cx="3423000" cy="3495600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device&#10;&#10;Description automatically generated"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9993" y="-304800"/>
            <a:ext cx="13275736" cy="74676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type="title"/>
          </p:nvPr>
        </p:nvSpPr>
        <p:spPr>
          <a:xfrm>
            <a:off x="3985256" y="1412131"/>
            <a:ext cx="4156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4493252" y="4507343"/>
            <a:ext cx="3297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186" name="Google Shape;186;p23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ame, holding, table, person&#10;&#10;Description automatically generated"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>
            <p:ph type="ctrTitle"/>
          </p:nvPr>
        </p:nvSpPr>
        <p:spPr>
          <a:xfrm>
            <a:off x="403122" y="73158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403122" y="3244341"/>
            <a:ext cx="9144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3" name="Google Shape;193;p24"/>
          <p:cNvSpPr txBox="1"/>
          <p:nvPr>
            <p:ph idx="10" type="dt"/>
          </p:nvPr>
        </p:nvSpPr>
        <p:spPr>
          <a:xfrm>
            <a:off x="8382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11" type="ftr"/>
          </p:nvPr>
        </p:nvSpPr>
        <p:spPr>
          <a:xfrm>
            <a:off x="4038600" y="755096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6106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24"/>
          <p:cNvSpPr txBox="1"/>
          <p:nvPr>
            <p:ph idx="2" type="body"/>
          </p:nvPr>
        </p:nvSpPr>
        <p:spPr>
          <a:xfrm>
            <a:off x="403122" y="4247375"/>
            <a:ext cx="6153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8" name="Google Shape;19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8705"/>
            <a:ext cx="1283794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hoto" showMasterSp="0">
  <p:cSld name="Title Slide Photo">
    <p:bg>
      <p:bgPr>
        <a:solidFill>
          <a:srgbClr val="EDEEE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>
            <p:ph idx="2" type="pic"/>
          </p:nvPr>
        </p:nvSpPr>
        <p:spPr>
          <a:xfrm>
            <a:off x="8139634" y="643095"/>
            <a:ext cx="4454100" cy="4548300"/>
          </a:xfrm>
          <a:prstGeom prst="ellipse">
            <a:avLst/>
          </a:prstGeom>
          <a:solidFill>
            <a:srgbClr val="C7CACD"/>
          </a:solidFill>
          <a:ln>
            <a:noFill/>
          </a:ln>
        </p:spPr>
      </p:sp>
      <p:sp>
        <p:nvSpPr>
          <p:cNvPr id="201" name="Google Shape;201;p25"/>
          <p:cNvSpPr txBox="1"/>
          <p:nvPr>
            <p:ph type="ctrTitle"/>
          </p:nvPr>
        </p:nvSpPr>
        <p:spPr>
          <a:xfrm>
            <a:off x="403122" y="731583"/>
            <a:ext cx="7736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b="1" i="0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403122" y="3244341"/>
            <a:ext cx="7750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3" name="Google Shape;203;p25"/>
          <p:cNvSpPr txBox="1"/>
          <p:nvPr>
            <p:ph idx="10" type="dt"/>
          </p:nvPr>
        </p:nvSpPr>
        <p:spPr>
          <a:xfrm>
            <a:off x="8382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5"/>
          <p:cNvSpPr txBox="1"/>
          <p:nvPr>
            <p:ph idx="11" type="ftr"/>
          </p:nvPr>
        </p:nvSpPr>
        <p:spPr>
          <a:xfrm>
            <a:off x="4038600" y="755096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6106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5"/>
          <p:cNvSpPr txBox="1"/>
          <p:nvPr>
            <p:ph idx="3" type="body"/>
          </p:nvPr>
        </p:nvSpPr>
        <p:spPr>
          <a:xfrm>
            <a:off x="403122" y="4247375"/>
            <a:ext cx="6153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Image" showMasterSp="0">
  <p:cSld name="Section Header Image">
    <p:bg>
      <p:bgPr>
        <a:solidFill>
          <a:srgbClr val="EDEEE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/>
          <p:nvPr>
            <p:ph idx="1" type="body"/>
          </p:nvPr>
        </p:nvSpPr>
        <p:spPr>
          <a:xfrm>
            <a:off x="2286000" y="914400"/>
            <a:ext cx="3108900" cy="310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6"/>
          <p:cNvSpPr/>
          <p:nvPr>
            <p:ph idx="3" type="body"/>
          </p:nvPr>
        </p:nvSpPr>
        <p:spPr>
          <a:xfrm>
            <a:off x="-3520440" y="821933"/>
            <a:ext cx="3108900" cy="310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/>
            </a:lvl1pPr>
            <a:lvl2pPr indent="-330200" lvl="1" marL="9144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arrow&#10;&#10;Description automatically generated" id="219" name="Google Shape;2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>
            <p:ph type="title"/>
          </p:nvPr>
        </p:nvSpPr>
        <p:spPr>
          <a:xfrm>
            <a:off x="448676" y="2020046"/>
            <a:ext cx="8190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448676" y="1228188"/>
            <a:ext cx="81903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26" name="Google Shape;22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8705"/>
            <a:ext cx="1283794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 showMasterSp="0">
  <p:cSld name="1_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448676" y="2020046"/>
            <a:ext cx="8190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448676" y="1228188"/>
            <a:ext cx="81903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230" name="Google Shape;230;p28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8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34" name="Google Shape;2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88" y="6158705"/>
            <a:ext cx="1283794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36" name="Google Shape;23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69188" y="-629586"/>
            <a:ext cx="3621738" cy="362173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>
            <p:ph type="title"/>
          </p:nvPr>
        </p:nvSpPr>
        <p:spPr>
          <a:xfrm>
            <a:off x="381000" y="859536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380999" y="1798730"/>
            <a:ext cx="5428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2" type="body"/>
          </p:nvPr>
        </p:nvSpPr>
        <p:spPr>
          <a:xfrm>
            <a:off x="6382871" y="1798730"/>
            <a:ext cx="5428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9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Photo and Text">
  <p:cSld name="Square Photo and 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381000" y="859536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6956424" y="2179479"/>
            <a:ext cx="41910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710"/>
              <a:buNone/>
              <a:defRPr b="1" i="0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1"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30"/>
          <p:cNvSpPr/>
          <p:nvPr>
            <p:ph idx="2" type="pic"/>
          </p:nvPr>
        </p:nvSpPr>
        <p:spPr>
          <a:xfrm>
            <a:off x="1849328" y="2060164"/>
            <a:ext cx="4064700" cy="3531000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1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meter, clock&#10;&#10;Description automatically generated"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81000" y="1788326"/>
            <a:ext cx="11430000" cy="4173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No Bullets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meter, clock&#10;&#10;Description automatically generated" id="49" name="Google Shape;4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381000" y="1788326"/>
            <a:ext cx="8655424" cy="4173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ame&#10;&#10;Description automatically generated" id="56" name="Google Shape;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b="1" i="0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hoto" showMasterSp="0">
  <p:cSld name="Title Slide Photo">
    <p:bg>
      <p:bgPr>
        <a:solidFill>
          <a:srgbClr val="EDEE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>
            <p:ph idx="2" type="pic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rgbClr val="C7CACD"/>
          </a:solidFill>
          <a:ln>
            <a:noFill/>
          </a:ln>
        </p:spPr>
      </p:sp>
      <p:sp>
        <p:nvSpPr>
          <p:cNvPr id="67" name="Google Shape;67;p8"/>
          <p:cNvSpPr txBox="1"/>
          <p:nvPr>
            <p:ph type="ctrTitle"/>
          </p:nvPr>
        </p:nvSpPr>
        <p:spPr>
          <a:xfrm>
            <a:off x="403122" y="731583"/>
            <a:ext cx="773651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b="1" i="0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" type="subTitle"/>
          </p:nvPr>
        </p:nvSpPr>
        <p:spPr>
          <a:xfrm>
            <a:off x="403122" y="3244341"/>
            <a:ext cx="7750278" cy="3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8"/>
          <p:cNvSpPr txBox="1"/>
          <p:nvPr>
            <p:ph idx="10" type="dt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1" type="ftr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8"/>
          <p:cNvSpPr txBox="1"/>
          <p:nvPr>
            <p:ph idx="3" type="body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device&#10;&#10;Description automatically generated" id="76" name="Google Shape;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9993" y="-304800"/>
            <a:ext cx="13275733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9"/>
          <p:cNvSpPr txBox="1"/>
          <p:nvPr>
            <p:ph type="title"/>
          </p:nvPr>
        </p:nvSpPr>
        <p:spPr>
          <a:xfrm>
            <a:off x="3985256" y="1412131"/>
            <a:ext cx="415636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4493252" y="4507343"/>
            <a:ext cx="3297383" cy="795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Image" showMasterSp="0">
  <p:cSld name="Section Header Image">
    <p:bg>
      <p:bgPr>
        <a:solidFill>
          <a:srgbClr val="EDEEE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0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/>
          <p:nvPr>
            <p:ph idx="1" type="body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0"/>
          <p:cNvSpPr/>
          <p:nvPr>
            <p:ph idx="3" type="body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/>
            </a:lvl1pPr>
            <a:lvl2pPr indent="-330200" lvl="1" marL="9144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0" name="Google Shape;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4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EE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1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EE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1" type="body"/>
          </p:nvPr>
        </p:nvSpPr>
        <p:spPr>
          <a:xfrm>
            <a:off x="381000" y="1799665"/>
            <a:ext cx="11370900" cy="4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1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jpg"/><Relationship Id="rId4" Type="http://schemas.openxmlformats.org/officeDocument/2006/relationships/image" Target="../media/image3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jpg"/><Relationship Id="rId4" Type="http://schemas.openxmlformats.org/officeDocument/2006/relationships/image" Target="../media/image4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ctrTitle"/>
          </p:nvPr>
        </p:nvSpPr>
        <p:spPr>
          <a:xfrm>
            <a:off x="597675" y="2340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n-US" sz="5000"/>
              <a:t>TEAM 3 – Health Technology COVID Discourse: Social Media</a:t>
            </a:r>
            <a:endParaRPr/>
          </a:p>
        </p:txBody>
      </p:sp>
      <p:sp>
        <p:nvSpPr>
          <p:cNvPr id="264" name="Google Shape;264;p33"/>
          <p:cNvSpPr txBox="1"/>
          <p:nvPr>
            <p:ph idx="2" type="body"/>
          </p:nvPr>
        </p:nvSpPr>
        <p:spPr>
          <a:xfrm>
            <a:off x="282804" y="3355942"/>
            <a:ext cx="7277493" cy="3572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25"/>
              <a:buNone/>
            </a:pPr>
            <a:r>
              <a:t/>
            </a:r>
            <a:endParaRPr i="1" sz="15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25"/>
              <a:buNone/>
            </a:pPr>
            <a:r>
              <a:rPr i="1" lang="en-US" sz="1500" u="sng"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25"/>
              <a:buFont typeface="Arial"/>
              <a:buChar char="•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Hard Thakkar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25"/>
              <a:buFont typeface="Arial"/>
              <a:buChar char="•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Shuaib Ali Khan Mayana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25"/>
              <a:buFont typeface="Arial"/>
              <a:buChar char="•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Sai Thejaswin Reddy Loka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25"/>
              <a:buFont typeface="Arial"/>
              <a:buChar char="•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Suvaleena Paul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25"/>
              <a:buFont typeface="Arial"/>
              <a:buChar char="•"/>
            </a:pPr>
            <a:r>
              <a:rPr b="0" lang="en-US" sz="1500">
                <a:latin typeface="Arial"/>
                <a:ea typeface="Arial"/>
                <a:cs typeface="Arial"/>
                <a:sym typeface="Arial"/>
              </a:rPr>
              <a:t>Sai Prudhvi Chand Jammigumpula</a:t>
            </a:r>
            <a:endParaRPr/>
          </a:p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381000" y="3743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/>
              <a:t>PHASE 4 </a:t>
            </a:r>
            <a:r>
              <a:rPr i="1" lang="en-US"/>
              <a:t>- Dec’ 20 to May’ 21</a:t>
            </a:r>
            <a:endParaRPr i="1"/>
          </a:p>
        </p:txBody>
      </p:sp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bubble chart&#10;&#10;Description automatically generated" id="344" name="Google Shape;34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6631" y="1123048"/>
            <a:ext cx="7094667" cy="47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 txBox="1"/>
          <p:nvPr/>
        </p:nvSpPr>
        <p:spPr>
          <a:xfrm>
            <a:off x="47631" y="4098813"/>
            <a:ext cx="4684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1</a:t>
            </a:r>
            <a:r>
              <a:rPr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: 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Patients' monitoring </a:t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4</a:t>
            </a:r>
            <a:r>
              <a:rPr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: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 Vaccines and virus prevention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Sofia"/>
              <a:ea typeface="Sofia"/>
              <a:cs typeface="Sofia"/>
              <a:sym typeface="Sof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5</a:t>
            </a:r>
            <a:r>
              <a:rPr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: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 Patient treatment, analytics and media through internet?</a:t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346" name="Google Shape;34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4" y="1123060"/>
            <a:ext cx="5049000" cy="28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imeline&#10;&#10;Description automatically generated" id="352" name="Google Shape;35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6800"/>
            <a:ext cx="7254274" cy="50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353" name="Google Shape;35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6125" y="1066800"/>
            <a:ext cx="5415876" cy="5028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3"/>
          <p:cNvSpPr txBox="1"/>
          <p:nvPr>
            <p:ph type="title"/>
          </p:nvPr>
        </p:nvSpPr>
        <p:spPr>
          <a:xfrm>
            <a:off x="381000" y="4063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/>
              <a:t>PHASE 4 - Dec’ 20 to May’ 21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imeline&#10;&#10;Description automatically generated" id="360" name="Google Shape;36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066800"/>
            <a:ext cx="6980880" cy="512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361" name="Google Shape;36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8275" y="1066800"/>
            <a:ext cx="5563726" cy="51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381000" y="4063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/>
              <a:t>PHASE 5 - May’ 21 to Aug’ 21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type="title"/>
          </p:nvPr>
        </p:nvSpPr>
        <p:spPr>
          <a:xfrm>
            <a:off x="381000" y="2390174"/>
            <a:ext cx="1143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600"/>
              <a:t>Sentiment Analysis(Team 3)</a:t>
            </a:r>
            <a:endParaRPr sz="4600"/>
          </a:p>
        </p:txBody>
      </p:sp>
      <p:sp>
        <p:nvSpPr>
          <p:cNvPr id="369" name="Google Shape;369;p45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/>
          <p:nvPr>
            <p:ph type="title"/>
          </p:nvPr>
        </p:nvSpPr>
        <p:spPr>
          <a:xfrm>
            <a:off x="381000" y="362103"/>
            <a:ext cx="114300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Sentiment Analysis Relabeling - Sentiment Distribution &amp; Labeling Error Correction using Vader</a:t>
            </a:r>
            <a:endParaRPr/>
          </a:p>
        </p:txBody>
      </p:sp>
      <p:sp>
        <p:nvSpPr>
          <p:cNvPr id="376" name="Google Shape;376;p46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46"/>
          <p:cNvSpPr txBox="1"/>
          <p:nvPr/>
        </p:nvSpPr>
        <p:spPr>
          <a:xfrm>
            <a:off x="847625" y="1541125"/>
            <a:ext cx="46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381000" y="4143375"/>
            <a:ext cx="421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350" y="1790700"/>
            <a:ext cx="5780247" cy="38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9300" y="1512000"/>
            <a:ext cx="3425875" cy="22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2120" y="1485900"/>
            <a:ext cx="3465405" cy="22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9305" y="4143378"/>
            <a:ext cx="3425857" cy="2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Analysis - Word clouds</a:t>
            </a:r>
            <a:endParaRPr/>
          </a:p>
        </p:txBody>
      </p:sp>
      <p:sp>
        <p:nvSpPr>
          <p:cNvPr id="389" name="Google Shape;389;p47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0" name="Google Shape;3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2050"/>
            <a:ext cx="6233800" cy="36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482050"/>
            <a:ext cx="6096000" cy="3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/>
          <p:nvPr/>
        </p:nvSpPr>
        <p:spPr>
          <a:xfrm>
            <a:off x="1684838" y="1897200"/>
            <a:ext cx="2864100" cy="6003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POSITIVE</a:t>
            </a:r>
            <a:endParaRPr b="1" i="1" sz="2700"/>
          </a:p>
        </p:txBody>
      </p:sp>
      <p:sp>
        <p:nvSpPr>
          <p:cNvPr id="393" name="Google Shape;393;p47"/>
          <p:cNvSpPr txBox="1"/>
          <p:nvPr/>
        </p:nvSpPr>
        <p:spPr>
          <a:xfrm>
            <a:off x="7711950" y="1897200"/>
            <a:ext cx="2864100" cy="6003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Negative</a:t>
            </a:r>
            <a:endParaRPr b="1" i="1"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/>
        </p:nvSpPr>
        <p:spPr>
          <a:xfrm>
            <a:off x="8831525" y="1702175"/>
            <a:ext cx="32142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‘Softmax’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function for Multi-Class classification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Categorical Cross entropy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‘Adam’ Optimizer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8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BERT model for Sentiment </a:t>
            </a:r>
            <a:endParaRPr/>
          </a:p>
        </p:txBody>
      </p:sp>
      <p:sp>
        <p:nvSpPr>
          <p:cNvPr id="401" name="Google Shape;401;p48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2" name="Google Shape;4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359300"/>
            <a:ext cx="8311877" cy="47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BERT - Results </a:t>
            </a:r>
            <a:endParaRPr/>
          </a:p>
        </p:txBody>
      </p:sp>
      <p:sp>
        <p:nvSpPr>
          <p:cNvPr id="409" name="Google Shape;409;p49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1700"/>
            <a:ext cx="11887201" cy="30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/>
          <p:nvPr/>
        </p:nvSpPr>
        <p:spPr>
          <a:xfrm>
            <a:off x="9972000" y="1883400"/>
            <a:ext cx="2067600" cy="941700"/>
          </a:xfrm>
          <a:prstGeom prst="flowChartConnector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9"/>
          <p:cNvSpPr txBox="1"/>
          <p:nvPr/>
        </p:nvSpPr>
        <p:spPr>
          <a:xfrm>
            <a:off x="286600" y="4749425"/>
            <a:ext cx="627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Validation Accuracy &lt; 50%</a:t>
            </a:r>
            <a:endParaRPr b="1"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/>
        </p:nvSpPr>
        <p:spPr>
          <a:xfrm>
            <a:off x="573200" y="1598975"/>
            <a:ext cx="47493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Vectors: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TF-IDF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Split: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80:20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Stratification during train-test split - 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ensure equal class-distribution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Multi-class classification problem: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○Logistic Regression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○Random Forest</a:t>
            </a:r>
            <a:endParaRPr sz="21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lang="en-US" sz="2100"/>
              <a:t>Linear SVC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b="1" lang="en-US" sz="2100"/>
              <a:t>DistilBERT</a:t>
            </a:r>
            <a:endParaRPr b="1" sz="21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0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Sentiment Classification - Modeling</a:t>
            </a:r>
            <a:endParaRPr/>
          </a:p>
        </p:txBody>
      </p:sp>
      <p:sp>
        <p:nvSpPr>
          <p:cNvPr id="420" name="Google Shape;420;p50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1" name="Google Shape;42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6175" y="1598974"/>
            <a:ext cx="6253309" cy="469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Results and Inferences - Initial</a:t>
            </a:r>
            <a:endParaRPr/>
          </a:p>
        </p:txBody>
      </p:sp>
      <p:sp>
        <p:nvSpPr>
          <p:cNvPr id="428" name="Google Shape;428;p51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51" y="1359300"/>
            <a:ext cx="5593725" cy="42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/>
        </p:nvSpPr>
        <p:spPr>
          <a:xfrm>
            <a:off x="268913" y="5636550"/>
            <a:ext cx="5593800" cy="554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0 - Negative | 1 - Positive | 2 - Neutral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5000" y="3040575"/>
            <a:ext cx="5714999" cy="3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1"/>
          <p:cNvSpPr txBox="1"/>
          <p:nvPr/>
        </p:nvSpPr>
        <p:spPr>
          <a:xfrm>
            <a:off x="6734654" y="1781975"/>
            <a:ext cx="4415700" cy="1092900"/>
          </a:xfrm>
          <a:prstGeom prst="rect">
            <a:avLst/>
          </a:prstGeom>
          <a:solidFill>
            <a:srgbClr val="00FFFF"/>
          </a:solidFill>
          <a:ln cap="flat" cmpd="sng" w="114300">
            <a:solidFill>
              <a:srgbClr val="003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274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/>
              <a:t>        </a:t>
            </a:r>
            <a:r>
              <a:rPr b="1" i="0" lang="en-US" sz="2600" u="none" cap="none" strike="noStrike">
                <a:solidFill>
                  <a:srgbClr val="000000"/>
                </a:solidFill>
              </a:rPr>
              <a:t>MCC </a:t>
            </a:r>
            <a:r>
              <a:rPr i="0" lang="en-US" sz="2600" u="none" cap="none" strike="noStrike">
                <a:solidFill>
                  <a:srgbClr val="000000"/>
                </a:solidFill>
              </a:rPr>
              <a:t>Score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1" lang="en-US" sz="3050" u="none" cap="none" strike="noStrike">
                <a:solidFill>
                  <a:srgbClr val="000000"/>
                </a:solidFill>
                <a:highlight>
                  <a:srgbClr val="B7B7B7"/>
                </a:highlight>
              </a:rPr>
              <a:t>0.</a:t>
            </a:r>
            <a:r>
              <a:rPr b="1" i="1" lang="en-US" sz="3050">
                <a:highlight>
                  <a:srgbClr val="B7B7B7"/>
                </a:highlight>
              </a:rPr>
              <a:t>46</a:t>
            </a:r>
            <a:endParaRPr b="1" i="1" sz="3050" u="none" cap="none" strike="noStrike">
              <a:solidFill>
                <a:srgbClr val="000000"/>
              </a:solidFill>
              <a:highlight>
                <a:srgbClr val="B7B7B7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ctrTitle"/>
          </p:nvPr>
        </p:nvSpPr>
        <p:spPr>
          <a:xfrm>
            <a:off x="273726" y="-1662"/>
            <a:ext cx="9144000" cy="11223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</a:pPr>
            <a:r>
              <a:rPr b="0" i="1" lang="en-US" u="sng"/>
              <a:t>AGENDA</a:t>
            </a:r>
            <a:endParaRPr b="0" i="1" u="sng"/>
          </a:p>
        </p:txBody>
      </p:sp>
      <p:sp>
        <p:nvSpPr>
          <p:cNvPr id="271" name="Google Shape;271;p34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34"/>
          <p:cNvSpPr txBox="1"/>
          <p:nvPr>
            <p:ph idx="2" type="body"/>
          </p:nvPr>
        </p:nvSpPr>
        <p:spPr>
          <a:xfrm>
            <a:off x="374366" y="1472545"/>
            <a:ext cx="8345427" cy="4494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Char char="•"/>
            </a:pPr>
            <a:r>
              <a:rPr lang="en-US"/>
              <a:t>Topic Modeling: </a:t>
            </a:r>
            <a:r>
              <a:rPr lang="en-US" sz="2200"/>
              <a:t>LDA</a:t>
            </a:r>
            <a:endParaRPr sz="2200"/>
          </a:p>
          <a:p>
            <a:pPr indent="-285750" lvl="0" marL="2857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Char char="•"/>
            </a:pPr>
            <a:r>
              <a:rPr lang="en-US"/>
              <a:t>Topic Contributions – </a:t>
            </a:r>
            <a:r>
              <a:rPr lang="en-US" sz="2300"/>
              <a:t>BERT</a:t>
            </a:r>
            <a:endParaRPr sz="2300"/>
          </a:p>
          <a:p>
            <a:pPr indent="-285750" lvl="0" marL="2857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Char char="•"/>
            </a:pPr>
            <a:r>
              <a:rPr lang="en-US"/>
              <a:t>Sentiment Analysis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710"/>
              <a:buChar char="•"/>
            </a:pPr>
            <a:r>
              <a:rPr lang="en-US"/>
              <a:t>Emotion Analysis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710"/>
              <a:buChar char="•"/>
            </a:pPr>
            <a:r>
              <a:rPr lang="en-US"/>
              <a:t>Sentiment Analysis (Team 3 &amp; Team 4)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Results and Inferences - Final Results</a:t>
            </a:r>
            <a:endParaRPr/>
          </a:p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0" name="Google Shape;4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1701"/>
            <a:ext cx="822960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/>
          <p:nvPr/>
        </p:nvSpPr>
        <p:spPr>
          <a:xfrm>
            <a:off x="152400" y="4933825"/>
            <a:ext cx="77652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DistilBERT outperforms all the models</a:t>
            </a:r>
            <a:endParaRPr b="1" sz="3200"/>
          </a:p>
        </p:txBody>
      </p:sp>
      <p:sp>
        <p:nvSpPr>
          <p:cNvPr id="442" name="Google Shape;442;p52"/>
          <p:cNvSpPr/>
          <p:nvPr/>
        </p:nvSpPr>
        <p:spPr>
          <a:xfrm>
            <a:off x="1825500" y="1532950"/>
            <a:ext cx="986700" cy="29007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Results and Inferences - Best Model</a:t>
            </a:r>
            <a:endParaRPr/>
          </a:p>
        </p:txBody>
      </p:sp>
      <p:sp>
        <p:nvSpPr>
          <p:cNvPr id="449" name="Google Shape;449;p53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0" name="Google Shape;4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1699"/>
            <a:ext cx="5780200" cy="44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400" y="2990900"/>
            <a:ext cx="5954600" cy="28123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1000" fadeDir="5400012" kx="0" rotWithShape="0" algn="bl" stA="9000" stPos="0" sy="-100000" ky="0"/>
          </a:effectLst>
        </p:spPr>
      </p:pic>
      <p:sp>
        <p:nvSpPr>
          <p:cNvPr id="452" name="Google Shape;452;p53"/>
          <p:cNvSpPr txBox="1"/>
          <p:nvPr/>
        </p:nvSpPr>
        <p:spPr>
          <a:xfrm>
            <a:off x="7006854" y="1790700"/>
            <a:ext cx="4415700" cy="1092900"/>
          </a:xfrm>
          <a:prstGeom prst="rect">
            <a:avLst/>
          </a:prstGeom>
          <a:solidFill>
            <a:srgbClr val="00FFFF"/>
          </a:solidFill>
          <a:ln cap="flat" cmpd="sng" w="114300">
            <a:solidFill>
              <a:srgbClr val="0039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274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/>
              <a:t>        </a:t>
            </a:r>
            <a:r>
              <a:rPr b="1" i="0" lang="en-US" sz="2600" u="none" cap="none" strike="noStrike">
                <a:solidFill>
                  <a:srgbClr val="000000"/>
                </a:solidFill>
              </a:rPr>
              <a:t>MCC </a:t>
            </a:r>
            <a:r>
              <a:rPr i="0" lang="en-US" sz="2600" u="none" cap="none" strike="noStrike">
                <a:solidFill>
                  <a:srgbClr val="000000"/>
                </a:solidFill>
              </a:rPr>
              <a:t>Score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1" lang="en-US" sz="3050" u="none" cap="none" strike="noStrike">
                <a:solidFill>
                  <a:srgbClr val="000000"/>
                </a:solidFill>
                <a:highlight>
                  <a:srgbClr val="B7B7B7"/>
                </a:highlight>
              </a:rPr>
              <a:t>0.</a:t>
            </a:r>
            <a:r>
              <a:rPr b="1" i="1" lang="en-US" sz="3050">
                <a:highlight>
                  <a:srgbClr val="B7B7B7"/>
                </a:highlight>
              </a:rPr>
              <a:t>62</a:t>
            </a:r>
            <a:endParaRPr b="1" i="1" sz="3050" u="none" cap="none" strike="noStrike">
              <a:solidFill>
                <a:srgbClr val="000000"/>
              </a:solidFill>
              <a:highlight>
                <a:srgbClr val="B7B7B7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/>
          <p:nvPr>
            <p:ph type="title"/>
          </p:nvPr>
        </p:nvSpPr>
        <p:spPr>
          <a:xfrm>
            <a:off x="381000" y="2390174"/>
            <a:ext cx="11430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600"/>
              <a:t>Sentiment Analysis(Team 3 &amp; Team 4)</a:t>
            </a:r>
            <a:endParaRPr sz="4600"/>
          </a:p>
        </p:txBody>
      </p:sp>
      <p:sp>
        <p:nvSpPr>
          <p:cNvPr id="459" name="Google Shape;459;p54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Phase-1 </a:t>
            </a:r>
            <a:endParaRPr/>
          </a:p>
        </p:txBody>
      </p:sp>
      <p:sp>
        <p:nvSpPr>
          <p:cNvPr id="466" name="Google Shape;466;p55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7" name="Google Shape;4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779900"/>
            <a:ext cx="5501674" cy="27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600" y="2793100"/>
            <a:ext cx="5430576" cy="2694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 txBox="1"/>
          <p:nvPr/>
        </p:nvSpPr>
        <p:spPr>
          <a:xfrm>
            <a:off x="1699788" y="2110000"/>
            <a:ext cx="2864100" cy="6003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POSITIVE</a:t>
            </a:r>
            <a:endParaRPr b="1" i="1" sz="2700"/>
          </a:p>
        </p:txBody>
      </p:sp>
      <p:sp>
        <p:nvSpPr>
          <p:cNvPr id="470" name="Google Shape;470;p55"/>
          <p:cNvSpPr txBox="1"/>
          <p:nvPr/>
        </p:nvSpPr>
        <p:spPr>
          <a:xfrm>
            <a:off x="7510825" y="2110000"/>
            <a:ext cx="2864100" cy="6003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Negative</a:t>
            </a:r>
            <a:endParaRPr b="1" i="1" sz="2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6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Phase-2 </a:t>
            </a:r>
            <a:endParaRPr/>
          </a:p>
        </p:txBody>
      </p:sp>
      <p:sp>
        <p:nvSpPr>
          <p:cNvPr id="477" name="Google Shape;477;p56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812275"/>
            <a:ext cx="5750084" cy="28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350" y="2887425"/>
            <a:ext cx="5576749" cy="273454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6"/>
          <p:cNvSpPr txBox="1"/>
          <p:nvPr/>
        </p:nvSpPr>
        <p:spPr>
          <a:xfrm>
            <a:off x="1823975" y="2110000"/>
            <a:ext cx="2864100" cy="6003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POSITIVE</a:t>
            </a:r>
            <a:endParaRPr b="1" i="1" sz="2700"/>
          </a:p>
        </p:txBody>
      </p:sp>
      <p:sp>
        <p:nvSpPr>
          <p:cNvPr id="481" name="Google Shape;481;p56"/>
          <p:cNvSpPr txBox="1"/>
          <p:nvPr/>
        </p:nvSpPr>
        <p:spPr>
          <a:xfrm>
            <a:off x="7772675" y="2110000"/>
            <a:ext cx="2864100" cy="6003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Negative</a:t>
            </a:r>
            <a:endParaRPr b="1" i="1" sz="2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Phase-3</a:t>
            </a:r>
            <a:endParaRPr/>
          </a:p>
        </p:txBody>
      </p:sp>
      <p:sp>
        <p:nvSpPr>
          <p:cNvPr id="488" name="Google Shape;488;p57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9" name="Google Shape;4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88" y="2722125"/>
            <a:ext cx="5539575" cy="286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988" y="2747487"/>
            <a:ext cx="5539575" cy="2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7"/>
          <p:cNvSpPr txBox="1"/>
          <p:nvPr/>
        </p:nvSpPr>
        <p:spPr>
          <a:xfrm>
            <a:off x="1718725" y="1954250"/>
            <a:ext cx="2864100" cy="6003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POSITIVE</a:t>
            </a:r>
            <a:endParaRPr b="1" i="1" sz="2700"/>
          </a:p>
        </p:txBody>
      </p:sp>
      <p:sp>
        <p:nvSpPr>
          <p:cNvPr id="492" name="Google Shape;492;p57"/>
          <p:cNvSpPr txBox="1"/>
          <p:nvPr/>
        </p:nvSpPr>
        <p:spPr>
          <a:xfrm>
            <a:off x="7470725" y="1954250"/>
            <a:ext cx="2864100" cy="6003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Negative</a:t>
            </a:r>
            <a:endParaRPr b="1" i="1" sz="2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Phase- 4</a:t>
            </a:r>
            <a:endParaRPr/>
          </a:p>
        </p:txBody>
      </p:sp>
      <p:sp>
        <p:nvSpPr>
          <p:cNvPr id="499" name="Google Shape;499;p58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877450"/>
            <a:ext cx="5465575" cy="281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877450"/>
            <a:ext cx="5465572" cy="28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8"/>
          <p:cNvSpPr txBox="1"/>
          <p:nvPr/>
        </p:nvSpPr>
        <p:spPr>
          <a:xfrm>
            <a:off x="1681738" y="2077600"/>
            <a:ext cx="2864100" cy="6003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POSITIVE</a:t>
            </a:r>
            <a:endParaRPr b="1" i="1" sz="2700"/>
          </a:p>
        </p:txBody>
      </p:sp>
      <p:sp>
        <p:nvSpPr>
          <p:cNvPr id="503" name="Google Shape;503;p58"/>
          <p:cNvSpPr txBox="1"/>
          <p:nvPr/>
        </p:nvSpPr>
        <p:spPr>
          <a:xfrm>
            <a:off x="7396738" y="2077600"/>
            <a:ext cx="2864100" cy="6003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Negative</a:t>
            </a:r>
            <a:endParaRPr b="1" i="1" sz="2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 txBox="1"/>
          <p:nvPr>
            <p:ph type="title"/>
          </p:nvPr>
        </p:nvSpPr>
        <p:spPr>
          <a:xfrm>
            <a:off x="381000" y="410324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Phase- 5 </a:t>
            </a:r>
            <a:endParaRPr/>
          </a:p>
        </p:txBody>
      </p:sp>
      <p:sp>
        <p:nvSpPr>
          <p:cNvPr id="510" name="Google Shape;510;p59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1" name="Google Shape;5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793350"/>
            <a:ext cx="5468353" cy="27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793350"/>
            <a:ext cx="5392255" cy="27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9"/>
          <p:cNvSpPr txBox="1"/>
          <p:nvPr/>
        </p:nvSpPr>
        <p:spPr>
          <a:xfrm>
            <a:off x="1645063" y="2052925"/>
            <a:ext cx="2864100" cy="6003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POSITIVE</a:t>
            </a:r>
            <a:endParaRPr b="1" i="1" sz="2700"/>
          </a:p>
        </p:txBody>
      </p:sp>
      <p:sp>
        <p:nvSpPr>
          <p:cNvPr id="514" name="Google Shape;514;p59"/>
          <p:cNvSpPr txBox="1"/>
          <p:nvPr/>
        </p:nvSpPr>
        <p:spPr>
          <a:xfrm>
            <a:off x="7398113" y="2052925"/>
            <a:ext cx="2864100" cy="6003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/>
              <a:t>Negative</a:t>
            </a:r>
            <a:endParaRPr b="1" i="1" sz="2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/>
          <p:nvPr>
            <p:ph idx="1" type="body"/>
          </p:nvPr>
        </p:nvSpPr>
        <p:spPr>
          <a:xfrm>
            <a:off x="381000" y="1788324"/>
            <a:ext cx="86553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US" sz="2300">
                <a:solidFill>
                  <a:schemeClr val="dk2"/>
                </a:solidFill>
              </a:rPr>
              <a:t>Continued manually labeling tweets for Emotions: </a:t>
            </a:r>
            <a:endParaRPr sz="2300">
              <a:solidFill>
                <a:schemeClr val="dk2"/>
              </a:solidFill>
            </a:endParaRPr>
          </a:p>
          <a:p>
            <a:pPr indent="-3492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</a:pPr>
            <a:r>
              <a:rPr lang="en-US" sz="2100">
                <a:solidFill>
                  <a:schemeClr val="dk2"/>
                </a:solidFill>
              </a:rPr>
              <a:t>Happy</a:t>
            </a:r>
            <a:r>
              <a:rPr lang="en-US" sz="2100"/>
              <a:t>, </a:t>
            </a:r>
            <a:r>
              <a:rPr lang="en-US" sz="2100">
                <a:solidFill>
                  <a:schemeClr val="dk2"/>
                </a:solidFill>
              </a:rPr>
              <a:t>Surprised, Angry, S</a:t>
            </a:r>
            <a:r>
              <a:rPr lang="en-US" sz="2100"/>
              <a:t>ad, </a:t>
            </a:r>
            <a:r>
              <a:rPr lang="en-US" sz="2100"/>
              <a:t>Fear, </a:t>
            </a:r>
            <a:r>
              <a:rPr lang="en-US" sz="2100">
                <a:solidFill>
                  <a:schemeClr val="dk2"/>
                </a:solidFill>
              </a:rPr>
              <a:t> None</a:t>
            </a:r>
            <a:endParaRPr sz="2100">
              <a:solidFill>
                <a:schemeClr val="dk2"/>
              </a:solidFill>
            </a:endParaRPr>
          </a:p>
          <a:p>
            <a:pPr indent="-3619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Labeled 1500 Tweets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107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1" name="Google Shape;521;p60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lang="en-US">
                <a:solidFill>
                  <a:srgbClr val="002A7C"/>
                </a:solidFill>
              </a:rPr>
              <a:t>Emotion Analysis</a:t>
            </a:r>
            <a:endParaRPr>
              <a:solidFill>
                <a:srgbClr val="002A7C"/>
              </a:solidFill>
            </a:endParaRPr>
          </a:p>
        </p:txBody>
      </p:sp>
      <p:sp>
        <p:nvSpPr>
          <p:cNvPr id="522" name="Google Shape;522;p60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How Do Emotions Incite Response? Lessons on How Marketers Connect Meaningfully with Customers" id="523" name="Google Shape;523;p6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75" y="3276600"/>
            <a:ext cx="4305300" cy="31400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lang="en-US">
                <a:solidFill>
                  <a:srgbClr val="002A7C"/>
                </a:solidFill>
              </a:rPr>
              <a:t>Class Distribution</a:t>
            </a:r>
            <a:endParaRPr>
              <a:solidFill>
                <a:srgbClr val="002A7C"/>
              </a:solidFill>
            </a:endParaRPr>
          </a:p>
        </p:txBody>
      </p:sp>
      <p:sp>
        <p:nvSpPr>
          <p:cNvPr id="531" name="Google Shape;531;p61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How Do Emotions Incite Response? Lessons on How Marketers Connect Meaningfully with Customers" id="532" name="Google Shape;532;p6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50" y="1562100"/>
            <a:ext cx="6008650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1"/>
          <p:cNvSpPr txBox="1"/>
          <p:nvPr/>
        </p:nvSpPr>
        <p:spPr>
          <a:xfrm>
            <a:off x="7192525" y="1505425"/>
            <a:ext cx="35127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‘None’ emotion dominates labeling; signifies neutral tweets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‘Happy‘ </a:t>
            </a:r>
            <a:r>
              <a:rPr lang="en-US" sz="2600"/>
              <a:t>slightly</a:t>
            </a:r>
            <a:r>
              <a:rPr lang="en-US" sz="2600"/>
              <a:t> higher than ‘sad’, aligns with sentiment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Minority classes: ‘Anger’, ‘Surprise’, ‘Fear’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>
                <a:solidFill>
                  <a:srgbClr val="002A7C"/>
                </a:solidFill>
              </a:rPr>
              <a:t>LDA - using Gensim</a:t>
            </a:r>
            <a:endParaRPr i="1">
              <a:solidFill>
                <a:srgbClr val="002A7C"/>
              </a:solidFill>
            </a:endParaRPr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224118" y="1505938"/>
            <a:ext cx="5611800" cy="4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2A7C"/>
              </a:buClr>
              <a:buSzPts val="1900"/>
              <a:buFont typeface="Arial"/>
              <a:buChar char="•"/>
            </a:pPr>
            <a:r>
              <a:rPr lang="en-US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  <a:t>Extracted a 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Coherence Score</a:t>
            </a:r>
            <a:r>
              <a:rPr lang="en-US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  <a:t> for topics ranging from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 to 26</a:t>
            </a:r>
            <a:endParaRPr b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2A7C"/>
              </a:buClr>
              <a:buSzPts val="1900"/>
              <a:buFont typeface="Arial"/>
              <a:buChar char="•"/>
            </a:pPr>
            <a:r>
              <a:rPr lang="en-US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  <a:t>Highest coherence score =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</a:pPr>
            <a:r>
              <a:t/>
            </a:r>
            <a:endParaRPr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6024" y="1473574"/>
            <a:ext cx="5881686" cy="4104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 - </a:t>
            </a:r>
            <a:r>
              <a:rPr lang="en-US"/>
              <a:t>DistilBERT </a:t>
            </a:r>
            <a:endParaRPr/>
          </a:p>
        </p:txBody>
      </p:sp>
      <p:sp>
        <p:nvSpPr>
          <p:cNvPr id="541" name="Google Shape;541;p62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2" name="Google Shape;5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200" y="1511700"/>
            <a:ext cx="2637850" cy="34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050" y="1511699"/>
            <a:ext cx="6180957" cy="46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2"/>
          <p:cNvSpPr txBox="1"/>
          <p:nvPr/>
        </p:nvSpPr>
        <p:spPr>
          <a:xfrm>
            <a:off x="0" y="1705050"/>
            <a:ext cx="33732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Potential fixes to the issue faced here: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Labeling  more data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Treat the data imbalance using downsampling techniques for ‘None’ class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"/>
          <p:cNvSpPr txBox="1"/>
          <p:nvPr>
            <p:ph idx="1" type="body"/>
          </p:nvPr>
        </p:nvSpPr>
        <p:spPr>
          <a:xfrm>
            <a:off x="381000" y="1788326"/>
            <a:ext cx="8655300" cy="4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➢"/>
            </a:pPr>
            <a:r>
              <a:rPr lang="en-US">
                <a:solidFill>
                  <a:schemeClr val="dk2"/>
                </a:solidFill>
              </a:rPr>
              <a:t>Run language models on combined dataset for Sentiment Analysis, DistilBERT promising</a:t>
            </a:r>
            <a:endParaRPr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➢"/>
            </a:pPr>
            <a:r>
              <a:rPr lang="en-US">
                <a:solidFill>
                  <a:schemeClr val="dk2"/>
                </a:solidFill>
              </a:rPr>
              <a:t>Improve emotion classification performance using sampling techniques and aim for better results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1" name="Google Shape;551;p63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lang="en-US">
                <a:solidFill>
                  <a:srgbClr val="002A7C"/>
                </a:solidFill>
              </a:rPr>
              <a:t>Next Steps</a:t>
            </a:r>
            <a:endParaRPr>
              <a:solidFill>
                <a:srgbClr val="002A7C"/>
              </a:solidFill>
            </a:endParaRPr>
          </a:p>
        </p:txBody>
      </p:sp>
      <p:sp>
        <p:nvSpPr>
          <p:cNvPr id="552" name="Google Shape;552;p63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4"/>
          <p:cNvSpPr txBox="1"/>
          <p:nvPr>
            <p:ph type="ctrTitle"/>
          </p:nvPr>
        </p:nvSpPr>
        <p:spPr>
          <a:xfrm>
            <a:off x="381001" y="1229538"/>
            <a:ext cx="91440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</a:pPr>
            <a:r>
              <a:rPr lang="en-US" sz="5700"/>
              <a:t>Thank You!</a:t>
            </a:r>
            <a:endParaRPr sz="5700"/>
          </a:p>
        </p:txBody>
      </p:sp>
      <p:sp>
        <p:nvSpPr>
          <p:cNvPr id="558" name="Google Shape;558;p64"/>
          <p:cNvSpPr txBox="1"/>
          <p:nvPr>
            <p:ph idx="12" type="sldNum"/>
          </p:nvPr>
        </p:nvSpPr>
        <p:spPr>
          <a:xfrm>
            <a:off x="86106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9" name="Google Shape;559;p64"/>
          <p:cNvSpPr txBox="1"/>
          <p:nvPr/>
        </p:nvSpPr>
        <p:spPr>
          <a:xfrm>
            <a:off x="838750" y="3330325"/>
            <a:ext cx="646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Questions/Comments?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381000" y="0"/>
            <a:ext cx="1143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>
                <a:latin typeface="Arial"/>
                <a:ea typeface="Arial"/>
                <a:cs typeface="Arial"/>
                <a:sym typeface="Arial"/>
              </a:rPr>
              <a:t>PHASE 1</a:t>
            </a:r>
            <a:r>
              <a:rPr i="1" lang="en-US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i="1" lang="en-US"/>
              <a:t>July’ 19 to Dec’19</a:t>
            </a:r>
            <a:br>
              <a:rPr i="1" lang="en-US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>
              <a:solidFill>
                <a:srgbClr val="002A7C"/>
              </a:solidFill>
            </a:endParaRPr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289" name="Google Shape;2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906" y="896471"/>
            <a:ext cx="4943728" cy="2651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ubble chart&#10;&#10;Description automatically generated" id="290" name="Google Shape;29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0301" y="896471"/>
            <a:ext cx="7011701" cy="507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381000" y="3617259"/>
            <a:ext cx="4684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1</a:t>
            </a:r>
            <a:r>
              <a:rPr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: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 Online shared information</a:t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2</a:t>
            </a:r>
            <a:r>
              <a:rPr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: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 COVID cases, Tech Surveillance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Sofia"/>
              <a:ea typeface="Sofia"/>
              <a:cs typeface="Sofia"/>
              <a:sym typeface="Sof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3 &amp; 5</a:t>
            </a:r>
            <a:r>
              <a:rPr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: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 T</a:t>
            </a:r>
            <a:r>
              <a:rPr lang="en-US" sz="1800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  <a:t>elehealth COVID services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297" name="Google Shape;29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6800"/>
            <a:ext cx="7124126" cy="504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298" name="Google Shape;29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2900" y="1066800"/>
            <a:ext cx="5989101" cy="504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381003" y="363498"/>
            <a:ext cx="2113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7"/>
          <p:cNvSpPr txBox="1"/>
          <p:nvPr>
            <p:ph type="title"/>
          </p:nvPr>
        </p:nvSpPr>
        <p:spPr>
          <a:xfrm>
            <a:off x="183650" y="114050"/>
            <a:ext cx="1143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>
                <a:latin typeface="Arial"/>
                <a:ea typeface="Arial"/>
                <a:cs typeface="Arial"/>
                <a:sym typeface="Arial"/>
              </a:rPr>
              <a:t>PHASE 1</a:t>
            </a:r>
            <a:r>
              <a:rPr i="1" lang="en-US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i="1" lang="en-US"/>
              <a:t>July’ 19 to Dec’19</a:t>
            </a:r>
            <a:br>
              <a:rPr i="1" lang="en-US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>
                <a:solidFill>
                  <a:srgbClr val="002A7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>
              <a:solidFill>
                <a:srgbClr val="002A7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174800" y="271362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/>
              <a:t>PHASE 2</a:t>
            </a:r>
            <a:r>
              <a:rPr i="1" lang="en-US">
                <a:solidFill>
                  <a:srgbClr val="002A7C"/>
                </a:solidFill>
              </a:rPr>
              <a:t>- </a:t>
            </a:r>
            <a:r>
              <a:rPr i="1" lang="en-US"/>
              <a:t>Jan’ 29 to June’ 20</a:t>
            </a:r>
            <a:endParaRPr i="1">
              <a:solidFill>
                <a:srgbClr val="002A7C"/>
              </a:solidFill>
            </a:endParaRPr>
          </a:p>
        </p:txBody>
      </p:sp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bubble chart&#10;&#10;Description automatically generated" id="308" name="Google Shape;30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137" y="910494"/>
            <a:ext cx="7087861" cy="4727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309" name="Google Shape;309;p3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10493"/>
            <a:ext cx="5029200" cy="2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174800" y="3919050"/>
            <a:ext cx="5548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1 &amp; 5:</a:t>
            </a:r>
            <a:r>
              <a:rPr b="1"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 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Interoperable access to health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Sofia"/>
              <a:ea typeface="Sofia"/>
              <a:cs typeface="Sofia"/>
              <a:sym typeface="Sof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3</a:t>
            </a:r>
            <a:r>
              <a:rPr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: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 Detection and Recognition  surveillance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Sofia"/>
              <a:ea typeface="Sofia"/>
              <a:cs typeface="Sofia"/>
              <a:sym typeface="Sof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4: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 Patients' information for each day, hyperlinks to sites that might provide information regarding patients' info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imeline&#10;&#10;Description automatically generated" id="316" name="Google Shape;31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10150"/>
            <a:ext cx="6837525" cy="5039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317" name="Google Shape;31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7525" y="1110150"/>
            <a:ext cx="5354475" cy="503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/>
          <p:nvPr>
            <p:ph type="title"/>
          </p:nvPr>
        </p:nvSpPr>
        <p:spPr>
          <a:xfrm>
            <a:off x="174800" y="271362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/>
              <a:t>PHASE 2</a:t>
            </a:r>
            <a:r>
              <a:rPr i="1" lang="en-US">
                <a:solidFill>
                  <a:srgbClr val="002A7C"/>
                </a:solidFill>
              </a:rPr>
              <a:t>- </a:t>
            </a:r>
            <a:r>
              <a:rPr i="1" lang="en-US"/>
              <a:t>Jan’ 29 to June’ 20</a:t>
            </a:r>
            <a:endParaRPr i="1">
              <a:solidFill>
                <a:srgbClr val="002A7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381000" y="170137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/>
              <a:t>PHASE 3 </a:t>
            </a:r>
            <a:r>
              <a:rPr i="1" lang="en-US">
                <a:solidFill>
                  <a:srgbClr val="002A7C"/>
                </a:solidFill>
              </a:rPr>
              <a:t>- </a:t>
            </a:r>
            <a:r>
              <a:rPr i="1" lang="en-US"/>
              <a:t>July’ 20 to Nov’ 20</a:t>
            </a:r>
            <a:endParaRPr i="1">
              <a:solidFill>
                <a:srgbClr val="002A7C"/>
              </a:solidFill>
            </a:endParaRPr>
          </a:p>
        </p:txBody>
      </p:sp>
      <p:pic>
        <p:nvPicPr>
          <p:cNvPr descr="Table&#10;&#10;Description automatically generated" id="325" name="Google Shape;325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8" y="900864"/>
            <a:ext cx="50484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chart&#10;&#10;Description automatically generated" id="327" name="Google Shape;32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4737" y="900864"/>
            <a:ext cx="6872694" cy="472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/>
        </p:nvSpPr>
        <p:spPr>
          <a:xfrm>
            <a:off x="242047" y="3774141"/>
            <a:ext cx="4684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1</a:t>
            </a:r>
            <a:r>
              <a:rPr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: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 Web Technology sites/links</a:t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Topic 2 &amp; 5</a:t>
            </a:r>
            <a:r>
              <a:rPr lang="en-US" sz="1800">
                <a:solidFill>
                  <a:srgbClr val="FF0000"/>
                </a:solidFill>
                <a:latin typeface="Sofia"/>
                <a:ea typeface="Sofia"/>
                <a:cs typeface="Sofia"/>
                <a:sym typeface="Sofia"/>
              </a:rPr>
              <a:t>:</a:t>
            </a:r>
            <a:r>
              <a:rPr lang="en-US" sz="1800">
                <a:solidFill>
                  <a:srgbClr val="002A7C"/>
                </a:solidFill>
                <a:latin typeface="Sofia"/>
                <a:ea typeface="Sofia"/>
                <a:cs typeface="Sofia"/>
                <a:sym typeface="Sofia"/>
              </a:rPr>
              <a:t> Access to telehealth info, revenue management</a:t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7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imeline&#10;&#10;Description automatically generated" id="334" name="Google Shape;3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7800"/>
            <a:ext cx="7064326" cy="514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335" name="Google Shape;3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4325" y="1016213"/>
            <a:ext cx="5127676" cy="512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>
            <p:ph type="title"/>
          </p:nvPr>
        </p:nvSpPr>
        <p:spPr>
          <a:xfrm>
            <a:off x="381000" y="302837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7C"/>
              </a:buClr>
              <a:buSzPts val="3600"/>
              <a:buFont typeface="Arial"/>
              <a:buNone/>
            </a:pPr>
            <a:r>
              <a:rPr i="1" lang="en-US"/>
              <a:t>PHASE 3 </a:t>
            </a:r>
            <a:r>
              <a:rPr i="1" lang="en-US">
                <a:solidFill>
                  <a:srgbClr val="002A7C"/>
                </a:solidFill>
              </a:rPr>
              <a:t>- </a:t>
            </a:r>
            <a:r>
              <a:rPr i="1" lang="en-US"/>
              <a:t>July’ 20 to Nov’ 20</a:t>
            </a:r>
            <a:endParaRPr i="1">
              <a:solidFill>
                <a:srgbClr val="002A7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C90AB6EEF76A409E3CF3355700D005" ma:contentTypeVersion="8" ma:contentTypeDescription="Create a new document." ma:contentTypeScope="" ma:versionID="29540b6b3826629475378059d7b7c231">
  <xsd:schema xmlns:xsd="http://www.w3.org/2001/XMLSchema" xmlns:xs="http://www.w3.org/2001/XMLSchema" xmlns:p="http://schemas.microsoft.com/office/2006/metadata/properties" xmlns:ns2="412c41d0-8282-4253-8bc4-687a9e3b9e88" targetNamespace="http://schemas.microsoft.com/office/2006/metadata/properties" ma:root="true" ma:fieldsID="758a0a32b2d6dfc5a4804211c129d770" ns2:_="">
    <xsd:import namespace="412c41d0-8282-4253-8bc4-687a9e3b9e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2c41d0-8282-4253-8bc4-687a9e3b9e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192901-F2A7-40B9-B913-74BF8DB21FAC}"/>
</file>

<file path=customXml/itemProps2.xml><?xml version="1.0" encoding="utf-8"?>
<ds:datastoreItem xmlns:ds="http://schemas.openxmlformats.org/officeDocument/2006/customXml" ds:itemID="{13F8E234-5D4E-4E32-A688-3DC0B3610CD7}"/>
</file>

<file path=customXml/itemProps3.xml><?xml version="1.0" encoding="utf-8"?>
<ds:datastoreItem xmlns:ds="http://schemas.openxmlformats.org/officeDocument/2006/customXml" ds:itemID="{D967E55A-D3FB-4C5F-87A4-7C6C1FE87D9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0x01010052C90AB6EEF76A409E3CF3355700D005</vt:lpwstr>
  </property>
</Properties>
</file>